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Computer Says No" charset="1" panose="00000400000000000000"/>
      <p:regular r:id="rId14"/>
    </p:embeddedFont>
    <p:embeddedFont>
      <p:font typeface="Computer Says No Italics" charset="1" panose="00000400000000000000"/>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Saira" charset="1" panose="00000500000000000000"/>
      <p:regular r:id="rId34"/>
    </p:embeddedFont>
    <p:embeddedFont>
      <p:font typeface="Saira Bold" charset="1" panose="00000800000000000000"/>
      <p:regular r:id="rId35"/>
    </p:embeddedFont>
    <p:embeddedFont>
      <p:font typeface="Saira Thin" charset="1" panose="00000300000000000000"/>
      <p:regular r:id="rId36"/>
    </p:embeddedFont>
    <p:embeddedFont>
      <p:font typeface="Saira Extra-Light" charset="1" panose="00000300000000000000"/>
      <p:regular r:id="rId37"/>
    </p:embeddedFont>
    <p:embeddedFont>
      <p:font typeface="Saira Light" charset="1" panose="00000400000000000000"/>
      <p:regular r:id="rId38"/>
    </p:embeddedFont>
    <p:embeddedFont>
      <p:font typeface="Saira Medium" charset="1" panose="00000600000000000000"/>
      <p:regular r:id="rId39"/>
    </p:embeddedFont>
    <p:embeddedFont>
      <p:font typeface="Saira Semi-Bold" charset="1" panose="00000700000000000000"/>
      <p:regular r:id="rId40"/>
    </p:embeddedFont>
    <p:embeddedFont>
      <p:font typeface="Saira Ultra-Bold" charset="1" panose="00000900000000000000"/>
      <p:regular r:id="rId41"/>
    </p:embeddedFont>
    <p:embeddedFont>
      <p:font typeface="Saira Heavy" charset="1" panose="00000A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13" Target="../media/image23.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6.png" Type="http://schemas.openxmlformats.org/officeDocument/2006/relationships/image"/><Relationship Id="rId4"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33557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850925" y="6516908"/>
            <a:ext cx="6926813" cy="1416958"/>
          </a:xfrm>
          <a:prstGeom prst="rect">
            <a:avLst/>
          </a:prstGeom>
        </p:spPr>
        <p:txBody>
          <a:bodyPr anchor="t" rtlCol="false" tIns="0" lIns="0" bIns="0" rIns="0">
            <a:spAutoFit/>
          </a:bodyPr>
          <a:lstStyle/>
          <a:p>
            <a:pPr>
              <a:lnSpc>
                <a:spcPts val="3799"/>
              </a:lnSpc>
            </a:pPr>
            <a:r>
              <a:rPr lang="en-US" sz="2714">
                <a:solidFill>
                  <a:srgbClr val="6866E1"/>
                </a:solidFill>
                <a:latin typeface="Saira Light"/>
              </a:rPr>
              <a:t>Phạm Thành Hưng - 2053078</a:t>
            </a:r>
          </a:p>
          <a:p>
            <a:pPr>
              <a:lnSpc>
                <a:spcPts val="3799"/>
              </a:lnSpc>
            </a:pPr>
            <a:r>
              <a:rPr lang="en-US" sz="2714">
                <a:solidFill>
                  <a:srgbClr val="6866E1"/>
                </a:solidFill>
                <a:latin typeface="Saira Light"/>
              </a:rPr>
              <a:t>Phạm Ngô Gia Thuận - 2053470</a:t>
            </a:r>
          </a:p>
          <a:p>
            <a:pPr>
              <a:lnSpc>
                <a:spcPts val="3799"/>
              </a:lnSpc>
            </a:pPr>
            <a:r>
              <a:rPr lang="en-US" sz="2714">
                <a:solidFill>
                  <a:srgbClr val="6866E1"/>
                </a:solidFill>
                <a:latin typeface="Saira Light"/>
              </a:rPr>
              <a:t>Phùng Lê Khánh Trình - 2053535</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427808" y="4463168"/>
            <a:ext cx="8127324" cy="2520605"/>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rPr>
              <a:t>PROJECT</a:t>
            </a:r>
          </a:p>
        </p:txBody>
      </p:sp>
      <p:sp>
        <p:nvSpPr>
          <p:cNvPr name="Freeform 10" id="10"/>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
        <p:nvSpPr>
          <p:cNvPr name="TextBox 11" id="11"/>
          <p:cNvSpPr txBox="true"/>
          <p:nvPr/>
        </p:nvSpPr>
        <p:spPr>
          <a:xfrm rot="0">
            <a:off x="2305273" y="3343132"/>
            <a:ext cx="8372395"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CHAT BOT, VIRTUAL ASSISTANT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NỘI DUNG</a:t>
            </a:r>
          </a:p>
        </p:txBody>
      </p:sp>
      <p:sp>
        <p:nvSpPr>
          <p:cNvPr name="TextBox 9" id="9"/>
          <p:cNvSpPr txBox="true"/>
          <p:nvPr/>
        </p:nvSpPr>
        <p:spPr>
          <a:xfrm rot="0">
            <a:off x="2246162" y="4342823"/>
            <a:ext cx="7007277" cy="3808459"/>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Giới thiệu</a:t>
            </a:r>
          </a:p>
          <a:p>
            <a:pPr marL="660796" indent="-330398" lvl="1">
              <a:lnSpc>
                <a:spcPts val="4284"/>
              </a:lnSpc>
              <a:buFont typeface="Arial"/>
              <a:buChar char="•"/>
            </a:pPr>
            <a:r>
              <a:rPr lang="en-US" sz="3060">
                <a:solidFill>
                  <a:srgbClr val="FFFFFF"/>
                </a:solidFill>
                <a:latin typeface="Poppins Light"/>
              </a:rPr>
              <a:t>Công nghệ đằng sau Chat Bot</a:t>
            </a:r>
          </a:p>
          <a:p>
            <a:pPr marL="660796" indent="-330398" lvl="1">
              <a:lnSpc>
                <a:spcPts val="4284"/>
              </a:lnSpc>
              <a:buFont typeface="Arial"/>
              <a:buChar char="•"/>
            </a:pPr>
            <a:r>
              <a:rPr lang="en-US" sz="3060">
                <a:solidFill>
                  <a:srgbClr val="FFFFFF"/>
                </a:solidFill>
                <a:latin typeface="Poppins"/>
              </a:rPr>
              <a:t>Các loại Chat Bot và Ứng dụng</a:t>
            </a:r>
          </a:p>
          <a:p>
            <a:pPr marL="660796" indent="-330398" lvl="1">
              <a:lnSpc>
                <a:spcPts val="4284"/>
              </a:lnSpc>
              <a:buFont typeface="Arial"/>
              <a:buChar char="•"/>
            </a:pPr>
            <a:r>
              <a:rPr lang="en-US" sz="3060">
                <a:solidFill>
                  <a:srgbClr val="FFFFFF"/>
                </a:solidFill>
                <a:latin typeface="Poppins Light"/>
              </a:rPr>
              <a:t>Thách thức và Hạn chế</a:t>
            </a:r>
          </a:p>
          <a:p>
            <a:pPr marL="660796" indent="-330398" lvl="1">
              <a:lnSpc>
                <a:spcPts val="4284"/>
              </a:lnSpc>
              <a:buFont typeface="Arial"/>
              <a:buChar char="•"/>
            </a:pPr>
            <a:r>
              <a:rPr lang="en-US" sz="3060">
                <a:solidFill>
                  <a:srgbClr val="FFFFFF"/>
                </a:solidFill>
                <a:latin typeface="Poppins Light"/>
              </a:rPr>
              <a:t>Tương lai của Chat Bot</a:t>
            </a:r>
          </a:p>
          <a:p>
            <a:pPr marL="660796" indent="-330398" lvl="1">
              <a:lnSpc>
                <a:spcPts val="4284"/>
              </a:lnSpc>
              <a:buFont typeface="Arial"/>
              <a:buChar char="•"/>
            </a:pPr>
            <a:r>
              <a:rPr lang="en-US" sz="3060">
                <a:solidFill>
                  <a:srgbClr val="FFFFFF"/>
                </a:solidFill>
                <a:latin typeface="Poppins"/>
              </a:rPr>
              <a:t>Demo</a:t>
            </a:r>
          </a:p>
          <a:p>
            <a:pPr>
              <a:lnSpc>
                <a:spcPts val="4284"/>
              </a:lnSpc>
            </a:pPr>
          </a:p>
        </p:txBody>
      </p:sp>
      <p:sp>
        <p:nvSpPr>
          <p:cNvPr name="TextBox 10" id="10"/>
          <p:cNvSpPr txBox="true"/>
          <p:nvPr/>
        </p:nvSpPr>
        <p:spPr>
          <a:xfrm rot="0">
            <a:off x="9144000" y="4342823"/>
            <a:ext cx="738209" cy="3808459"/>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3</a:t>
            </a:r>
          </a:p>
          <a:p>
            <a:pPr algn="r">
              <a:lnSpc>
                <a:spcPts val="4284"/>
              </a:lnSpc>
            </a:pPr>
            <a:r>
              <a:rPr lang="en-US" sz="3060">
                <a:solidFill>
                  <a:srgbClr val="FFFFFF"/>
                </a:solidFill>
                <a:latin typeface="Poppins"/>
              </a:rPr>
              <a:t>4</a:t>
            </a:r>
          </a:p>
          <a:p>
            <a:pPr algn="r">
              <a:lnSpc>
                <a:spcPts val="4284"/>
              </a:lnSpc>
            </a:pPr>
            <a:r>
              <a:rPr lang="en-US" sz="3060">
                <a:solidFill>
                  <a:srgbClr val="FFFFFF"/>
                </a:solidFill>
                <a:latin typeface="Poppins"/>
              </a:rPr>
              <a:t>5</a:t>
            </a:r>
          </a:p>
          <a:p>
            <a:pPr algn="r">
              <a:lnSpc>
                <a:spcPts val="4284"/>
              </a:lnSpc>
            </a:pPr>
            <a:r>
              <a:rPr lang="en-US" sz="3060">
                <a:solidFill>
                  <a:srgbClr val="FFFFFF"/>
                </a:solidFill>
                <a:latin typeface="Poppins"/>
              </a:rPr>
              <a:t>6</a:t>
            </a:r>
          </a:p>
          <a:p>
            <a:pPr algn="r">
              <a:lnSpc>
                <a:spcPts val="4284"/>
              </a:lnSpc>
            </a:pPr>
            <a:r>
              <a:rPr lang="en-US" sz="3060">
                <a:solidFill>
                  <a:srgbClr val="FFFFFF"/>
                </a:solidFill>
                <a:latin typeface="Poppins"/>
              </a:rPr>
              <a:t>7</a:t>
            </a:r>
          </a:p>
          <a:p>
            <a:pPr algn="r">
              <a:lnSpc>
                <a:spcPts val="4284"/>
              </a:lnSpc>
            </a:pPr>
            <a:r>
              <a:rPr lang="en-US" sz="3060">
                <a:solidFill>
                  <a:srgbClr val="FFFFFF"/>
                </a:solidFill>
                <a:latin typeface="Poppins"/>
              </a:rPr>
              <a:t>8</a:t>
            </a:r>
          </a:p>
          <a:p>
            <a:pPr algn="r">
              <a:lnSpc>
                <a:spcPts val="428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256862" y="2475264"/>
            <a:ext cx="7242648" cy="1509075"/>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GIỚI THIỆU</a:t>
            </a:r>
          </a:p>
        </p:txBody>
      </p:sp>
      <p:sp>
        <p:nvSpPr>
          <p:cNvPr name="TextBox 3" id="3"/>
          <p:cNvSpPr txBox="true"/>
          <p:nvPr/>
        </p:nvSpPr>
        <p:spPr>
          <a:xfrm rot="0">
            <a:off x="1578720" y="4432539"/>
            <a:ext cx="6920791" cy="1099404"/>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Chat bot là chương trình mô phỏng cuộc trò chuyện tự nhiên, thường dùng trong dịch vụ khách hàng và hỗ trợ thông tin.</a:t>
            </a:r>
          </a:p>
        </p:txBody>
      </p:sp>
      <p:sp>
        <p:nvSpPr>
          <p:cNvPr name="AutoShape 4" id="4"/>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578720" y="6474918"/>
            <a:ext cx="4832640" cy="502078"/>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Virtual Assistant</a:t>
            </a:r>
          </a:p>
        </p:txBody>
      </p:sp>
      <p:sp>
        <p:nvSpPr>
          <p:cNvPr name="Freeform 6" id="6"/>
          <p:cNvSpPr/>
          <p:nvPr/>
        </p:nvSpPr>
        <p:spPr>
          <a:xfrm flipH="false" flipV="false" rot="0">
            <a:off x="10000658"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578772" y="7185120"/>
            <a:ext cx="6920738" cy="1099485"/>
          </a:xfrm>
          <a:prstGeom prst="rect">
            <a:avLst/>
          </a:prstGeom>
        </p:spPr>
        <p:txBody>
          <a:bodyPr anchor="t" rtlCol="false" tIns="0" lIns="0" bIns="0" rIns="0">
            <a:spAutoFit/>
          </a:bodyPr>
          <a:lstStyle/>
          <a:p>
            <a:pPr algn="just">
              <a:lnSpc>
                <a:spcPts val="2923"/>
              </a:lnSpc>
            </a:pPr>
            <a:r>
              <a:rPr lang="en-US" sz="2088">
                <a:solidFill>
                  <a:srgbClr val="FFFFFF"/>
                </a:solidFill>
                <a:latin typeface="Poppins Light"/>
              </a:rPr>
              <a:t>Trợ lý ảo là hệ thống AI thực hiện nhiệm vụ dựa trên lệnh bằng giọng nói hoặc văn bản, vượt qua trò chuyện để hỗ trợ đa dạng công việc hàng ngày.</a:t>
            </a:r>
          </a:p>
        </p:txBody>
      </p:sp>
      <p:sp>
        <p:nvSpPr>
          <p:cNvPr name="TextBox 8" id="8"/>
          <p:cNvSpPr txBox="true"/>
          <p:nvPr/>
        </p:nvSpPr>
        <p:spPr>
          <a:xfrm rot="0">
            <a:off x="1578720" y="3720911"/>
            <a:ext cx="4832640" cy="502024"/>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Chat Bot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984048" y="2479456"/>
            <a:ext cx="3844348" cy="680410"/>
            <a:chOff x="0" y="0"/>
            <a:chExt cx="1012503" cy="179203"/>
          </a:xfrm>
        </p:grpSpPr>
        <p:sp>
          <p:nvSpPr>
            <p:cNvPr name="Freeform 4" id="4"/>
            <p:cNvSpPr/>
            <p:nvPr/>
          </p:nvSpPr>
          <p:spPr>
            <a:xfrm flipH="false" flipV="false" rot="0">
              <a:off x="0" y="0"/>
              <a:ext cx="1012503" cy="179203"/>
            </a:xfrm>
            <a:custGeom>
              <a:avLst/>
              <a:gdLst/>
              <a:ahLst/>
              <a:cxnLst/>
              <a:rect r="r" b="b" t="t" l="l"/>
              <a:pathLst>
                <a:path h="179203" w="1012503">
                  <a:moveTo>
                    <a:pt x="0" y="0"/>
                  </a:moveTo>
                  <a:lnTo>
                    <a:pt x="1012503" y="0"/>
                  </a:lnTo>
                  <a:lnTo>
                    <a:pt x="1012503"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101250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Bold"/>
                </a:rPr>
                <a:t>AI và Machine Learning</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2827891" y="1162069"/>
            <a:ext cx="12632217" cy="1230617"/>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CÔNG NGHỆ ĐẰNG SAU CHAT BOT</a:t>
            </a:r>
          </a:p>
        </p:txBody>
      </p:sp>
      <p:sp>
        <p:nvSpPr>
          <p:cNvPr name="TextBox 8" id="8"/>
          <p:cNvSpPr txBox="true"/>
          <p:nvPr/>
        </p:nvSpPr>
        <p:spPr>
          <a:xfrm rot="0">
            <a:off x="7984048" y="3391899"/>
            <a:ext cx="6462670" cy="358350"/>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Chat bot học từ dữ liệu để cải thiện khả năng phản hồi.</a:t>
            </a:r>
          </a:p>
        </p:txBody>
      </p:sp>
      <p:grpSp>
        <p:nvGrpSpPr>
          <p:cNvPr name="Group 9" id="9"/>
          <p:cNvGrpSpPr/>
          <p:nvPr/>
        </p:nvGrpSpPr>
        <p:grpSpPr>
          <a:xfrm rot="0">
            <a:off x="7984048" y="4532991"/>
            <a:ext cx="4726098" cy="680410"/>
            <a:chOff x="0" y="0"/>
            <a:chExt cx="1244734" cy="179203"/>
          </a:xfrm>
        </p:grpSpPr>
        <p:sp>
          <p:nvSpPr>
            <p:cNvPr name="Freeform 10" id="10"/>
            <p:cNvSpPr/>
            <p:nvPr/>
          </p:nvSpPr>
          <p:spPr>
            <a:xfrm flipH="false" flipV="false" rot="0">
              <a:off x="0" y="0"/>
              <a:ext cx="1244734" cy="179203"/>
            </a:xfrm>
            <a:custGeom>
              <a:avLst/>
              <a:gdLst/>
              <a:ahLst/>
              <a:cxnLst/>
              <a:rect r="r" b="b" t="t" l="l"/>
              <a:pathLst>
                <a:path h="179203" w="1244734">
                  <a:moveTo>
                    <a:pt x="0" y="0"/>
                  </a:moveTo>
                  <a:lnTo>
                    <a:pt x="1244734" y="0"/>
                  </a:lnTo>
                  <a:lnTo>
                    <a:pt x="1244734" y="179203"/>
                  </a:lnTo>
                  <a:lnTo>
                    <a:pt x="0" y="179203"/>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04775"/>
              <a:ext cx="1244734"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Bold"/>
                </a:rPr>
                <a:t>NLP (Xử lý Ngôn Ngữ Tự Nhiên)</a:t>
              </a:r>
            </a:p>
          </p:txBody>
        </p:sp>
      </p:grpSp>
      <p:sp>
        <p:nvSpPr>
          <p:cNvPr name="TextBox 12" id="12"/>
          <p:cNvSpPr txBox="true"/>
          <p:nvPr/>
        </p:nvSpPr>
        <p:spPr>
          <a:xfrm rot="0">
            <a:off x="7984048" y="5442000"/>
            <a:ext cx="8105145" cy="358350"/>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Cho phép chat bot hiểu và phản hồi bằng ngôn ngữ tự nhiên.</a:t>
            </a:r>
          </a:p>
        </p:txBody>
      </p:sp>
      <p:sp>
        <p:nvSpPr>
          <p:cNvPr name="TextBox 13" id="13"/>
          <p:cNvSpPr txBox="true"/>
          <p:nvPr/>
        </p:nvSpPr>
        <p:spPr>
          <a:xfrm rot="0">
            <a:off x="7984048" y="3860316"/>
            <a:ext cx="7476061" cy="358350"/>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Sử dụng mô hình dự đoán để hiểu nhu cầu và trả lời chính xác.</a:t>
            </a:r>
          </a:p>
        </p:txBody>
      </p:sp>
      <p:sp>
        <p:nvSpPr>
          <p:cNvPr name="TextBox 14" id="14"/>
          <p:cNvSpPr txBox="true"/>
          <p:nvPr/>
        </p:nvSpPr>
        <p:spPr>
          <a:xfrm rot="0">
            <a:off x="7984048" y="5914650"/>
            <a:ext cx="8105145" cy="358350"/>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Phân tích cú pháp và ngữ nghĩa để xử lý yêu cầu.</a:t>
            </a:r>
          </a:p>
        </p:txBody>
      </p:sp>
      <p:grpSp>
        <p:nvGrpSpPr>
          <p:cNvPr name="Group 15" id="15"/>
          <p:cNvGrpSpPr/>
          <p:nvPr/>
        </p:nvGrpSpPr>
        <p:grpSpPr>
          <a:xfrm rot="0">
            <a:off x="7984048" y="6587325"/>
            <a:ext cx="5607847" cy="680410"/>
            <a:chOff x="0" y="0"/>
            <a:chExt cx="1476964" cy="179203"/>
          </a:xfrm>
        </p:grpSpPr>
        <p:sp>
          <p:nvSpPr>
            <p:cNvPr name="Freeform 16" id="16"/>
            <p:cNvSpPr/>
            <p:nvPr/>
          </p:nvSpPr>
          <p:spPr>
            <a:xfrm flipH="false" flipV="false" rot="0">
              <a:off x="0" y="0"/>
              <a:ext cx="1476964" cy="179203"/>
            </a:xfrm>
            <a:custGeom>
              <a:avLst/>
              <a:gdLst/>
              <a:ahLst/>
              <a:cxnLst/>
              <a:rect r="r" b="b" t="t" l="l"/>
              <a:pathLst>
                <a:path h="179203" w="1476964">
                  <a:moveTo>
                    <a:pt x="0" y="0"/>
                  </a:moveTo>
                  <a:lnTo>
                    <a:pt x="1476964" y="0"/>
                  </a:lnTo>
                  <a:lnTo>
                    <a:pt x="1476964" y="179203"/>
                  </a:lnTo>
                  <a:lnTo>
                    <a:pt x="0" y="179203"/>
                  </a:lnTo>
                  <a:close/>
                </a:path>
              </a:pathLst>
            </a:custGeom>
            <a:solidFill>
              <a:srgbClr val="000000">
                <a:alpha val="0"/>
              </a:srgbClr>
            </a:solidFill>
            <a:ln w="19050" cap="sq">
              <a:solidFill>
                <a:srgbClr val="FFFFFF"/>
              </a:solidFill>
              <a:prstDash val="solid"/>
              <a:miter/>
            </a:ln>
          </p:spPr>
        </p:sp>
        <p:sp>
          <p:nvSpPr>
            <p:cNvPr name="TextBox 17" id="17"/>
            <p:cNvSpPr txBox="true"/>
            <p:nvPr/>
          </p:nvSpPr>
          <p:spPr>
            <a:xfrm>
              <a:off x="0" y="-104775"/>
              <a:ext cx="1476964"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Bold"/>
                </a:rPr>
                <a:t>Công Nghệ và Framework Phổ Biến</a:t>
              </a:r>
            </a:p>
          </p:txBody>
        </p:sp>
      </p:grpSp>
      <p:sp>
        <p:nvSpPr>
          <p:cNvPr name="TextBox 18" id="18"/>
          <p:cNvSpPr txBox="true"/>
          <p:nvPr/>
        </p:nvSpPr>
        <p:spPr>
          <a:xfrm rot="0">
            <a:off x="7984048" y="7496335"/>
            <a:ext cx="8105145" cy="358350"/>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TensorFlow &amp; PyTorch: Xây dựng mô hình học sâu.</a:t>
            </a:r>
          </a:p>
        </p:txBody>
      </p:sp>
      <p:sp>
        <p:nvSpPr>
          <p:cNvPr name="TextBox 19" id="19"/>
          <p:cNvSpPr txBox="true"/>
          <p:nvPr/>
        </p:nvSpPr>
        <p:spPr>
          <a:xfrm rot="0">
            <a:off x="7984048" y="8083285"/>
            <a:ext cx="9021473" cy="358350"/>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Rasa &amp; Dialogflow: Tạo chat bot thông minh với giao diện trò chuyện tự nhiên.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CÁC LOẠI CHAT BOT</a:t>
            </a:r>
          </a:p>
        </p:txBody>
      </p:sp>
      <p:sp>
        <p:nvSpPr>
          <p:cNvPr name="Freeform 6" id="6"/>
          <p:cNvSpPr/>
          <p:nvPr/>
        </p:nvSpPr>
        <p:spPr>
          <a:xfrm flipH="false" flipV="false" rot="0">
            <a:off x="2598221"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378426" y="346472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157163"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949339"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001968" y="426049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01</a:t>
            </a:r>
          </a:p>
        </p:txBody>
      </p:sp>
      <p:sp>
        <p:nvSpPr>
          <p:cNvPr name="TextBox 11" id="11"/>
          <p:cNvSpPr txBox="true"/>
          <p:nvPr/>
        </p:nvSpPr>
        <p:spPr>
          <a:xfrm rot="0">
            <a:off x="6783593" y="4195677"/>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02</a:t>
            </a:r>
          </a:p>
        </p:txBody>
      </p:sp>
      <p:sp>
        <p:nvSpPr>
          <p:cNvPr name="TextBox 12" id="12"/>
          <p:cNvSpPr txBox="true"/>
          <p:nvPr/>
        </p:nvSpPr>
        <p:spPr>
          <a:xfrm rot="0">
            <a:off x="1056090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03</a:t>
            </a:r>
          </a:p>
        </p:txBody>
      </p:sp>
      <p:sp>
        <p:nvSpPr>
          <p:cNvPr name="TextBox 13" id="13"/>
          <p:cNvSpPr txBox="true"/>
          <p:nvPr/>
        </p:nvSpPr>
        <p:spPr>
          <a:xfrm rot="0">
            <a:off x="1434938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04</a:t>
            </a:r>
          </a:p>
        </p:txBody>
      </p:sp>
      <p:sp>
        <p:nvSpPr>
          <p:cNvPr name="TextBox 14" id="14"/>
          <p:cNvSpPr txBox="true"/>
          <p:nvPr/>
        </p:nvSpPr>
        <p:spPr>
          <a:xfrm rot="0">
            <a:off x="13441333" y="6877235"/>
            <a:ext cx="3121512" cy="729906"/>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Tư vấn sức khỏe, hỗ trợ đặt lịch khám bệnh.</a:t>
            </a:r>
          </a:p>
        </p:txBody>
      </p:sp>
      <p:sp>
        <p:nvSpPr>
          <p:cNvPr name="AutoShape 15" id="15"/>
          <p:cNvSpPr/>
          <p:nvPr/>
        </p:nvSpPr>
        <p:spPr>
          <a:xfrm flipV="true">
            <a:off x="12270492" y="4612367"/>
            <a:ext cx="1702780" cy="0"/>
          </a:xfrm>
          <a:prstGeom prst="line">
            <a:avLst/>
          </a:prstGeom>
          <a:ln cap="rnd" w="47625">
            <a:solidFill>
              <a:srgbClr val="5CE5F8"/>
            </a:solidFill>
            <a:prstDash val="sysDot"/>
            <a:headEnd type="none" len="sm" w="sm"/>
            <a:tailEnd type="none" len="sm" w="sm"/>
          </a:ln>
        </p:spPr>
      </p:sp>
      <p:sp>
        <p:nvSpPr>
          <p:cNvPr name="TextBox 16" id="16"/>
          <p:cNvSpPr txBox="true"/>
          <p:nvPr/>
        </p:nvSpPr>
        <p:spPr>
          <a:xfrm rot="0">
            <a:off x="9653071" y="6877235"/>
            <a:ext cx="3121512" cy="729906"/>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Hỗ trợ học tập, trả lời thắc mắc học thuật.</a:t>
            </a:r>
          </a:p>
        </p:txBody>
      </p:sp>
      <p:sp>
        <p:nvSpPr>
          <p:cNvPr name="TextBox 17" id="17"/>
          <p:cNvSpPr txBox="true"/>
          <p:nvPr/>
        </p:nvSpPr>
        <p:spPr>
          <a:xfrm rot="0">
            <a:off x="5864809" y="6877235"/>
            <a:ext cx="3121512" cy="729906"/>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Tư vấn sản phẩm, hỗ trợ đặt hàng.</a:t>
            </a:r>
          </a:p>
        </p:txBody>
      </p:sp>
      <p:sp>
        <p:nvSpPr>
          <p:cNvPr name="AutoShape 18" id="18"/>
          <p:cNvSpPr/>
          <p:nvPr/>
        </p:nvSpPr>
        <p:spPr>
          <a:xfrm flipV="true">
            <a:off x="8454383" y="4612367"/>
            <a:ext cx="1702780" cy="0"/>
          </a:xfrm>
          <a:prstGeom prst="line">
            <a:avLst/>
          </a:prstGeom>
          <a:ln cap="rnd" w="47625">
            <a:solidFill>
              <a:srgbClr val="5CE5F8"/>
            </a:solidFill>
            <a:prstDash val="sysDot"/>
            <a:headEnd type="none" len="sm" w="sm"/>
            <a:tailEnd type="none" len="sm" w="sm"/>
          </a:ln>
        </p:spPr>
      </p:sp>
      <p:sp>
        <p:nvSpPr>
          <p:cNvPr name="AutoShape 19" id="19"/>
          <p:cNvSpPr/>
          <p:nvPr/>
        </p:nvSpPr>
        <p:spPr>
          <a:xfrm flipV="true">
            <a:off x="4675646" y="4545201"/>
            <a:ext cx="1702780" cy="0"/>
          </a:xfrm>
          <a:prstGeom prst="line">
            <a:avLst/>
          </a:prstGeom>
          <a:ln cap="rnd" w="47625">
            <a:solidFill>
              <a:srgbClr val="5CE5F8"/>
            </a:solidFill>
            <a:prstDash val="sysDot"/>
            <a:headEnd type="none" len="sm" w="sm"/>
            <a:tailEnd type="none" len="sm" w="sm"/>
          </a:ln>
        </p:spPr>
      </p:sp>
      <p:sp>
        <p:nvSpPr>
          <p:cNvPr name="TextBox 20" id="20"/>
          <p:cNvSpPr txBox="true"/>
          <p:nvPr/>
        </p:nvSpPr>
        <p:spPr>
          <a:xfrm rot="0">
            <a:off x="2076547" y="6877235"/>
            <a:ext cx="3121512" cy="729906"/>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Tự động hóa trả lời khách hàng, giải quyết vấn đề.</a:t>
            </a:r>
          </a:p>
        </p:txBody>
      </p:sp>
      <p:sp>
        <p:nvSpPr>
          <p:cNvPr name="TextBox 21" id="21"/>
          <p:cNvSpPr txBox="true"/>
          <p:nvPr/>
        </p:nvSpPr>
        <p:spPr>
          <a:xfrm rot="0">
            <a:off x="2156782" y="5635175"/>
            <a:ext cx="2996208" cy="1261110"/>
          </a:xfrm>
          <a:prstGeom prst="rect">
            <a:avLst/>
          </a:prstGeom>
        </p:spPr>
        <p:txBody>
          <a:bodyPr anchor="t" rtlCol="false" tIns="0" lIns="0" bIns="0" rIns="0">
            <a:spAutoFit/>
          </a:bodyPr>
          <a:lstStyle/>
          <a:p>
            <a:pPr algn="ctr">
              <a:lnSpc>
                <a:spcPts val="5040"/>
              </a:lnSpc>
            </a:pPr>
            <a:r>
              <a:rPr lang="en-US" sz="3600">
                <a:solidFill>
                  <a:srgbClr val="FFFFFF"/>
                </a:solidFill>
                <a:latin typeface="DejaVu Serif Bold"/>
              </a:rPr>
              <a:t>Dịch vụ </a:t>
            </a:r>
          </a:p>
          <a:p>
            <a:pPr algn="ctr">
              <a:lnSpc>
                <a:spcPts val="5040"/>
              </a:lnSpc>
            </a:pPr>
            <a:r>
              <a:rPr lang="en-US" sz="3600">
                <a:solidFill>
                  <a:srgbClr val="FFFFFF"/>
                </a:solidFill>
                <a:latin typeface="DejaVu Serif Bold"/>
              </a:rPr>
              <a:t>khách hàng</a:t>
            </a:r>
          </a:p>
        </p:txBody>
      </p:sp>
      <p:sp>
        <p:nvSpPr>
          <p:cNvPr name="TextBox 22" id="22"/>
          <p:cNvSpPr txBox="true"/>
          <p:nvPr/>
        </p:nvSpPr>
        <p:spPr>
          <a:xfrm rot="0">
            <a:off x="6270830" y="5954262"/>
            <a:ext cx="2331363" cy="622935"/>
          </a:xfrm>
          <a:prstGeom prst="rect">
            <a:avLst/>
          </a:prstGeom>
        </p:spPr>
        <p:txBody>
          <a:bodyPr anchor="t" rtlCol="false" tIns="0" lIns="0" bIns="0" rIns="0">
            <a:spAutoFit/>
          </a:bodyPr>
          <a:lstStyle/>
          <a:p>
            <a:pPr algn="ctr">
              <a:lnSpc>
                <a:spcPts val="5040"/>
              </a:lnSpc>
            </a:pPr>
            <a:r>
              <a:rPr lang="en-US" sz="3600">
                <a:solidFill>
                  <a:srgbClr val="FFFFFF"/>
                </a:solidFill>
                <a:latin typeface="DejaVu Serif Bold"/>
              </a:rPr>
              <a:t>Mua sắm</a:t>
            </a:r>
          </a:p>
        </p:txBody>
      </p:sp>
      <p:sp>
        <p:nvSpPr>
          <p:cNvPr name="TextBox 23" id="23"/>
          <p:cNvSpPr txBox="true"/>
          <p:nvPr/>
        </p:nvSpPr>
        <p:spPr>
          <a:xfrm rot="0">
            <a:off x="10086305" y="5954262"/>
            <a:ext cx="2255044" cy="622935"/>
          </a:xfrm>
          <a:prstGeom prst="rect">
            <a:avLst/>
          </a:prstGeom>
        </p:spPr>
        <p:txBody>
          <a:bodyPr anchor="t" rtlCol="false" tIns="0" lIns="0" bIns="0" rIns="0">
            <a:spAutoFit/>
          </a:bodyPr>
          <a:lstStyle/>
          <a:p>
            <a:pPr algn="ctr">
              <a:lnSpc>
                <a:spcPts val="5040"/>
              </a:lnSpc>
            </a:pPr>
            <a:r>
              <a:rPr lang="en-US" sz="3600">
                <a:solidFill>
                  <a:srgbClr val="FFFFFF"/>
                </a:solidFill>
                <a:latin typeface="DejaVu Serif Bold"/>
              </a:rPr>
              <a:t>Giáo dục</a:t>
            </a:r>
          </a:p>
        </p:txBody>
      </p:sp>
      <p:sp>
        <p:nvSpPr>
          <p:cNvPr name="TextBox 24" id="24"/>
          <p:cNvSpPr txBox="true"/>
          <p:nvPr/>
        </p:nvSpPr>
        <p:spPr>
          <a:xfrm rot="0">
            <a:off x="14508496" y="5954262"/>
            <a:ext cx="987623" cy="622935"/>
          </a:xfrm>
          <a:prstGeom prst="rect">
            <a:avLst/>
          </a:prstGeom>
        </p:spPr>
        <p:txBody>
          <a:bodyPr anchor="t" rtlCol="false" tIns="0" lIns="0" bIns="0" rIns="0">
            <a:spAutoFit/>
          </a:bodyPr>
          <a:lstStyle/>
          <a:p>
            <a:pPr algn="ctr">
              <a:lnSpc>
                <a:spcPts val="5040"/>
              </a:lnSpc>
            </a:pPr>
            <a:r>
              <a:rPr lang="en-US" sz="3600">
                <a:solidFill>
                  <a:srgbClr val="FFFFFF"/>
                </a:solidFill>
                <a:latin typeface="DejaVu Serif Bold"/>
              </a:rPr>
              <a:t>Y tế</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0800000">
            <a:off x="2380425" y="3479154"/>
            <a:ext cx="6302938" cy="2899352"/>
          </a:xfrm>
          <a:custGeom>
            <a:avLst/>
            <a:gdLst/>
            <a:ahLst/>
            <a:cxnLst/>
            <a:rect r="r" b="b" t="t" l="l"/>
            <a:pathLst>
              <a:path h="2899352" w="6302938">
                <a:moveTo>
                  <a:pt x="0" y="0"/>
                </a:moveTo>
                <a:lnTo>
                  <a:pt x="6302938" y="0"/>
                </a:lnTo>
                <a:lnTo>
                  <a:pt x="6302938" y="2899352"/>
                </a:lnTo>
                <a:lnTo>
                  <a:pt x="0" y="2899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4" id="4"/>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5" id="5"/>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6" id="6"/>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7" id="7"/>
          <p:cNvSpPr/>
          <p:nvPr/>
        </p:nvSpPr>
        <p:spPr>
          <a:xfrm flipH="false" flipV="false" rot="0">
            <a:off x="3310180" y="408114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8"/>
            <a:stretch>
              <a:fillRect l="0" t="0" r="0" b="0"/>
            </a:stretch>
          </a:blipFill>
        </p:spPr>
      </p:sp>
      <p:sp>
        <p:nvSpPr>
          <p:cNvPr name="Freeform 8" id="8"/>
          <p:cNvSpPr/>
          <p:nvPr/>
        </p:nvSpPr>
        <p:spPr>
          <a:xfrm flipH="false" flipV="false" rot="0">
            <a:off x="90009" y="2348391"/>
            <a:ext cx="1877381" cy="2795109"/>
          </a:xfrm>
          <a:custGeom>
            <a:avLst/>
            <a:gdLst/>
            <a:ahLst/>
            <a:cxnLst/>
            <a:rect r="r" b="b" t="t" l="l"/>
            <a:pathLst>
              <a:path h="2795109" w="1877381">
                <a:moveTo>
                  <a:pt x="0" y="0"/>
                </a:moveTo>
                <a:lnTo>
                  <a:pt x="1877382" y="0"/>
                </a:lnTo>
                <a:lnTo>
                  <a:pt x="1877382" y="2795109"/>
                </a:lnTo>
                <a:lnTo>
                  <a:pt x="0" y="2795109"/>
                </a:lnTo>
                <a:lnTo>
                  <a:pt x="0" y="0"/>
                </a:lnTo>
                <a:close/>
              </a:path>
            </a:pathLst>
          </a:custGeom>
          <a:blipFill>
            <a:blip r:embed="rId9"/>
            <a:stretch>
              <a:fillRect l="0" t="0" r="0" b="0"/>
            </a:stretch>
          </a:blipFill>
        </p:spPr>
      </p:sp>
      <p:sp>
        <p:nvSpPr>
          <p:cNvPr name="Freeform 9" id="9"/>
          <p:cNvSpPr/>
          <p:nvPr/>
        </p:nvSpPr>
        <p:spPr>
          <a:xfrm flipH="false" flipV="false" rot="0">
            <a:off x="14493939" y="151807"/>
            <a:ext cx="1246127" cy="2461485"/>
          </a:xfrm>
          <a:custGeom>
            <a:avLst/>
            <a:gdLst/>
            <a:ahLst/>
            <a:cxnLst/>
            <a:rect r="r" b="b" t="t" l="l"/>
            <a:pathLst>
              <a:path h="2461485" w="1246127">
                <a:moveTo>
                  <a:pt x="0" y="0"/>
                </a:moveTo>
                <a:lnTo>
                  <a:pt x="1246127" y="0"/>
                </a:lnTo>
                <a:lnTo>
                  <a:pt x="1246127" y="2461485"/>
                </a:lnTo>
                <a:lnTo>
                  <a:pt x="0" y="2461485"/>
                </a:lnTo>
                <a:lnTo>
                  <a:pt x="0" y="0"/>
                </a:lnTo>
                <a:close/>
              </a:path>
            </a:pathLst>
          </a:custGeom>
          <a:blipFill>
            <a:blip r:embed="rId10"/>
            <a:stretch>
              <a:fillRect l="0" t="0" r="0" b="0"/>
            </a:stretch>
          </a:blipFill>
        </p:spPr>
      </p:sp>
      <p:sp>
        <p:nvSpPr>
          <p:cNvPr name="Freeform 10" id="10"/>
          <p:cNvSpPr/>
          <p:nvPr/>
        </p:nvSpPr>
        <p:spPr>
          <a:xfrm flipH="false" flipV="false" rot="0">
            <a:off x="1446808" y="412952"/>
            <a:ext cx="2700586" cy="2637572"/>
          </a:xfrm>
          <a:custGeom>
            <a:avLst/>
            <a:gdLst/>
            <a:ahLst/>
            <a:cxnLst/>
            <a:rect r="r" b="b" t="t" l="l"/>
            <a:pathLst>
              <a:path h="2637572" w="2700586">
                <a:moveTo>
                  <a:pt x="0" y="0"/>
                </a:moveTo>
                <a:lnTo>
                  <a:pt x="2700586" y="0"/>
                </a:lnTo>
                <a:lnTo>
                  <a:pt x="2700586" y="2637572"/>
                </a:lnTo>
                <a:lnTo>
                  <a:pt x="0" y="2637572"/>
                </a:lnTo>
                <a:lnTo>
                  <a:pt x="0" y="0"/>
                </a:lnTo>
                <a:close/>
              </a:path>
            </a:pathLst>
          </a:custGeom>
          <a:blipFill>
            <a:blip r:embed="rId11"/>
            <a:stretch>
              <a:fillRect l="0" t="0" r="0" b="0"/>
            </a:stretch>
          </a:blipFill>
        </p:spPr>
      </p:sp>
      <p:sp>
        <p:nvSpPr>
          <p:cNvPr name="Freeform 11" id="11"/>
          <p:cNvSpPr/>
          <p:nvPr/>
        </p:nvSpPr>
        <p:spPr>
          <a:xfrm flipH="false" flipV="false" rot="0">
            <a:off x="16283348" y="3164903"/>
            <a:ext cx="1705016" cy="2795109"/>
          </a:xfrm>
          <a:custGeom>
            <a:avLst/>
            <a:gdLst/>
            <a:ahLst/>
            <a:cxnLst/>
            <a:rect r="r" b="b" t="t" l="l"/>
            <a:pathLst>
              <a:path h="2795109" w="1705016">
                <a:moveTo>
                  <a:pt x="0" y="0"/>
                </a:moveTo>
                <a:lnTo>
                  <a:pt x="1705016" y="0"/>
                </a:lnTo>
                <a:lnTo>
                  <a:pt x="1705016" y="2795109"/>
                </a:lnTo>
                <a:lnTo>
                  <a:pt x="0" y="2795109"/>
                </a:lnTo>
                <a:lnTo>
                  <a:pt x="0" y="0"/>
                </a:lnTo>
                <a:close/>
              </a:path>
            </a:pathLst>
          </a:custGeom>
          <a:blipFill>
            <a:blip r:embed="rId12"/>
            <a:stretch>
              <a:fillRect l="0" t="0" r="0" b="0"/>
            </a:stretch>
          </a:blipFill>
        </p:spPr>
      </p:sp>
      <p:sp>
        <p:nvSpPr>
          <p:cNvPr name="TextBox 12" id="12"/>
          <p:cNvSpPr txBox="true"/>
          <p:nvPr/>
        </p:nvSpPr>
        <p:spPr>
          <a:xfrm rot="0">
            <a:off x="3849788" y="1495445"/>
            <a:ext cx="9667151" cy="111784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THÁCH THỨC VÀ HẠN CHẾ</a:t>
            </a:r>
          </a:p>
        </p:txBody>
      </p:sp>
      <p:sp>
        <p:nvSpPr>
          <p:cNvPr name="TextBox 13" id="13"/>
          <p:cNvSpPr txBox="true"/>
          <p:nvPr/>
        </p:nvSpPr>
        <p:spPr>
          <a:xfrm rot="0">
            <a:off x="5081011" y="4725821"/>
            <a:ext cx="3289996" cy="672719"/>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THÁCH THỨC</a:t>
            </a:r>
          </a:p>
        </p:txBody>
      </p:sp>
      <p:sp>
        <p:nvSpPr>
          <p:cNvPr name="Freeform 14" id="14"/>
          <p:cNvSpPr/>
          <p:nvPr/>
        </p:nvSpPr>
        <p:spPr>
          <a:xfrm flipH="false" flipV="false" rot="-10800000">
            <a:off x="2380425" y="6826181"/>
            <a:ext cx="6302938" cy="2899352"/>
          </a:xfrm>
          <a:custGeom>
            <a:avLst/>
            <a:gdLst/>
            <a:ahLst/>
            <a:cxnLst/>
            <a:rect r="r" b="b" t="t" l="l"/>
            <a:pathLst>
              <a:path h="2899352" w="6302938">
                <a:moveTo>
                  <a:pt x="0" y="0"/>
                </a:moveTo>
                <a:lnTo>
                  <a:pt x="6302938" y="0"/>
                </a:lnTo>
                <a:lnTo>
                  <a:pt x="6302938" y="2899351"/>
                </a:lnTo>
                <a:lnTo>
                  <a:pt x="0" y="2899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3211990" y="7426256"/>
            <a:ext cx="1418460" cy="1695370"/>
          </a:xfrm>
          <a:custGeom>
            <a:avLst/>
            <a:gdLst/>
            <a:ahLst/>
            <a:cxnLst/>
            <a:rect r="r" b="b" t="t" l="l"/>
            <a:pathLst>
              <a:path h="1695370" w="1418460">
                <a:moveTo>
                  <a:pt x="0" y="0"/>
                </a:moveTo>
                <a:lnTo>
                  <a:pt x="1418459" y="0"/>
                </a:lnTo>
                <a:lnTo>
                  <a:pt x="1418459" y="1695370"/>
                </a:lnTo>
                <a:lnTo>
                  <a:pt x="0" y="1695370"/>
                </a:lnTo>
                <a:lnTo>
                  <a:pt x="0" y="0"/>
                </a:lnTo>
                <a:close/>
              </a:path>
            </a:pathLst>
          </a:custGeom>
          <a:blipFill>
            <a:blip r:embed="rId13"/>
            <a:stretch>
              <a:fillRect l="0" t="0" r="0" b="0"/>
            </a:stretch>
          </a:blipFill>
        </p:spPr>
      </p:sp>
      <p:sp>
        <p:nvSpPr>
          <p:cNvPr name="Freeform 16" id="16"/>
          <p:cNvSpPr/>
          <p:nvPr/>
        </p:nvSpPr>
        <p:spPr>
          <a:xfrm flipH="false" flipV="false" rot="0">
            <a:off x="8683363" y="3479154"/>
            <a:ext cx="6302938" cy="2899352"/>
          </a:xfrm>
          <a:custGeom>
            <a:avLst/>
            <a:gdLst/>
            <a:ahLst/>
            <a:cxnLst/>
            <a:rect r="r" b="b" t="t" l="l"/>
            <a:pathLst>
              <a:path h="2899352" w="6302938">
                <a:moveTo>
                  <a:pt x="0" y="0"/>
                </a:moveTo>
                <a:lnTo>
                  <a:pt x="6302939" y="0"/>
                </a:lnTo>
                <a:lnTo>
                  <a:pt x="6302939" y="2899352"/>
                </a:lnTo>
                <a:lnTo>
                  <a:pt x="0" y="2899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8949959" y="3985895"/>
            <a:ext cx="5543980" cy="741708"/>
          </a:xfrm>
          <a:prstGeom prst="rect">
            <a:avLst/>
          </a:prstGeom>
        </p:spPr>
        <p:txBody>
          <a:bodyPr anchor="t" rtlCol="false" tIns="0" lIns="0" bIns="0" rIns="0">
            <a:spAutoFit/>
          </a:bodyPr>
          <a:lstStyle/>
          <a:p>
            <a:pPr>
              <a:lnSpc>
                <a:spcPts val="2925"/>
              </a:lnSpc>
            </a:pPr>
            <a:r>
              <a:rPr lang="en-US" sz="1805">
                <a:solidFill>
                  <a:srgbClr val="FFFFFF"/>
                </a:solidFill>
                <a:latin typeface="Poppins Bold"/>
              </a:rPr>
              <a:t>Bảo Mật Thông Tin</a:t>
            </a:r>
            <a:r>
              <a:rPr lang="en-US" sz="1805">
                <a:solidFill>
                  <a:srgbClr val="FFFFFF"/>
                </a:solidFill>
                <a:latin typeface="Poppins Light"/>
              </a:rPr>
              <a:t>: </a:t>
            </a:r>
          </a:p>
          <a:p>
            <a:pPr>
              <a:lnSpc>
                <a:spcPts val="2925"/>
              </a:lnSpc>
            </a:pPr>
            <a:r>
              <a:rPr lang="en-US" sz="1805">
                <a:solidFill>
                  <a:srgbClr val="FFFFFF"/>
                </a:solidFill>
                <a:latin typeface="Poppins Light"/>
              </a:rPr>
              <a:t>Bảo vệ dữ liệu cá nhân người dùng.</a:t>
            </a:r>
          </a:p>
        </p:txBody>
      </p:sp>
      <p:sp>
        <p:nvSpPr>
          <p:cNvPr name="Freeform 18" id="18"/>
          <p:cNvSpPr/>
          <p:nvPr/>
        </p:nvSpPr>
        <p:spPr>
          <a:xfrm flipH="false" flipV="false" rot="0">
            <a:off x="8683363" y="6824265"/>
            <a:ext cx="6302938" cy="2899352"/>
          </a:xfrm>
          <a:custGeom>
            <a:avLst/>
            <a:gdLst/>
            <a:ahLst/>
            <a:cxnLst/>
            <a:rect r="r" b="b" t="t" l="l"/>
            <a:pathLst>
              <a:path h="2899352" w="6302938">
                <a:moveTo>
                  <a:pt x="0" y="0"/>
                </a:moveTo>
                <a:lnTo>
                  <a:pt x="6302939" y="0"/>
                </a:lnTo>
                <a:lnTo>
                  <a:pt x="6302939" y="2899352"/>
                </a:lnTo>
                <a:lnTo>
                  <a:pt x="0" y="2899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5081011" y="8072847"/>
            <a:ext cx="3289996" cy="672719"/>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HẠN CHẾ</a:t>
            </a:r>
          </a:p>
        </p:txBody>
      </p:sp>
      <p:sp>
        <p:nvSpPr>
          <p:cNvPr name="TextBox 20" id="20"/>
          <p:cNvSpPr txBox="true"/>
          <p:nvPr/>
        </p:nvSpPr>
        <p:spPr>
          <a:xfrm rot="0">
            <a:off x="8949959" y="5055371"/>
            <a:ext cx="5889764" cy="741708"/>
          </a:xfrm>
          <a:prstGeom prst="rect">
            <a:avLst/>
          </a:prstGeom>
        </p:spPr>
        <p:txBody>
          <a:bodyPr anchor="t" rtlCol="false" tIns="0" lIns="0" bIns="0" rIns="0">
            <a:spAutoFit/>
          </a:bodyPr>
          <a:lstStyle/>
          <a:p>
            <a:pPr>
              <a:lnSpc>
                <a:spcPts val="2925"/>
              </a:lnSpc>
            </a:pPr>
            <a:r>
              <a:rPr lang="en-US" sz="1805">
                <a:solidFill>
                  <a:srgbClr val="FFFFFF"/>
                </a:solidFill>
                <a:latin typeface="Poppins Bold"/>
              </a:rPr>
              <a:t>Xử lý Phức Tạp: </a:t>
            </a:r>
          </a:p>
          <a:p>
            <a:pPr>
              <a:lnSpc>
                <a:spcPts val="2925"/>
              </a:lnSpc>
            </a:pPr>
            <a:r>
              <a:rPr lang="en-US" sz="1805">
                <a:solidFill>
                  <a:srgbClr val="FFFFFF"/>
                </a:solidFill>
                <a:latin typeface="Poppins"/>
              </a:rPr>
              <a:t>Khả năng giải quyết vấn đề phức tạp và đa nghĩa.</a:t>
            </a:r>
          </a:p>
        </p:txBody>
      </p:sp>
      <p:sp>
        <p:nvSpPr>
          <p:cNvPr name="TextBox 21" id="21"/>
          <p:cNvSpPr txBox="true"/>
          <p:nvPr/>
        </p:nvSpPr>
        <p:spPr>
          <a:xfrm rot="0">
            <a:off x="8949959" y="7855462"/>
            <a:ext cx="5889764" cy="741708"/>
          </a:xfrm>
          <a:prstGeom prst="rect">
            <a:avLst/>
          </a:prstGeom>
        </p:spPr>
        <p:txBody>
          <a:bodyPr anchor="t" rtlCol="false" tIns="0" lIns="0" bIns="0" rIns="0">
            <a:spAutoFit/>
          </a:bodyPr>
          <a:lstStyle/>
          <a:p>
            <a:pPr>
              <a:lnSpc>
                <a:spcPts val="2925"/>
              </a:lnSpc>
            </a:pPr>
            <a:r>
              <a:rPr lang="en-US" sz="1805">
                <a:solidFill>
                  <a:srgbClr val="FFFFFF"/>
                </a:solidFill>
                <a:latin typeface="Poppins Bold"/>
              </a:rPr>
              <a:t>Trải Nghiệm Người Dùng: </a:t>
            </a:r>
          </a:p>
          <a:p>
            <a:pPr>
              <a:lnSpc>
                <a:spcPts val="2925"/>
              </a:lnSpc>
            </a:pPr>
            <a:r>
              <a:rPr lang="en-US" sz="1805">
                <a:solidFill>
                  <a:srgbClr val="FFFFFF"/>
                </a:solidFill>
                <a:latin typeface="Poppins"/>
              </a:rPr>
              <a:t>Nâng cao sự tự nhiên và thân thiện trong giao tiếp.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319266" y="2766591"/>
            <a:ext cx="8977969" cy="4649360"/>
          </a:xfrm>
          <a:prstGeom prst="rect">
            <a:avLst/>
          </a:prstGeom>
        </p:spPr>
        <p:txBody>
          <a:bodyPr anchor="t" rtlCol="false" tIns="0" lIns="0" bIns="0" rIns="0">
            <a:spAutoFit/>
          </a:bodyPr>
          <a:lstStyle/>
          <a:p>
            <a:pPr algn="ctr" marL="0" indent="0" lvl="0">
              <a:lnSpc>
                <a:spcPts val="16889"/>
              </a:lnSpc>
              <a:spcBef>
                <a:spcPct val="0"/>
              </a:spcBef>
            </a:pPr>
            <a:r>
              <a:rPr lang="en-US" sz="23458">
                <a:solidFill>
                  <a:srgbClr val="6866E1"/>
                </a:solidFill>
                <a:latin typeface="Computer Says No"/>
              </a:rPr>
              <a:t>TƯƠNG LAI CHAT BOT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2892" y="2499196"/>
            <a:ext cx="5110497" cy="4367946"/>
          </a:xfrm>
          <a:custGeom>
            <a:avLst/>
            <a:gdLst/>
            <a:ahLst/>
            <a:cxnLst/>
            <a:rect r="r" b="b" t="t" l="l"/>
            <a:pathLst>
              <a:path h="4367946" w="5110497">
                <a:moveTo>
                  <a:pt x="0" y="0"/>
                </a:moveTo>
                <a:lnTo>
                  <a:pt x="5110497" y="0"/>
                </a:lnTo>
                <a:lnTo>
                  <a:pt x="5110497" y="4367946"/>
                </a:lnTo>
                <a:lnTo>
                  <a:pt x="0" y="4367946"/>
                </a:lnTo>
                <a:lnTo>
                  <a:pt x="0" y="0"/>
                </a:lnTo>
                <a:close/>
              </a:path>
            </a:pathLst>
          </a:custGeom>
          <a:blipFill>
            <a:blip r:embed="rId2"/>
            <a:stretch>
              <a:fillRect l="0" t="0" r="0" b="0"/>
            </a:stretch>
          </a:blipFill>
        </p:spPr>
      </p:sp>
      <p:sp>
        <p:nvSpPr>
          <p:cNvPr name="Freeform 3" id="3"/>
          <p:cNvSpPr/>
          <p:nvPr/>
        </p:nvSpPr>
        <p:spPr>
          <a:xfrm flipH="false" flipV="false" rot="0">
            <a:off x="11979647" y="2499196"/>
            <a:ext cx="6086779" cy="4385760"/>
          </a:xfrm>
          <a:custGeom>
            <a:avLst/>
            <a:gdLst/>
            <a:ahLst/>
            <a:cxnLst/>
            <a:rect r="r" b="b" t="t" l="l"/>
            <a:pathLst>
              <a:path h="4385760" w="6086779">
                <a:moveTo>
                  <a:pt x="0" y="0"/>
                </a:moveTo>
                <a:lnTo>
                  <a:pt x="6086779" y="0"/>
                </a:lnTo>
                <a:lnTo>
                  <a:pt x="6086779" y="4385760"/>
                </a:lnTo>
                <a:lnTo>
                  <a:pt x="0" y="4385760"/>
                </a:lnTo>
                <a:lnTo>
                  <a:pt x="0" y="0"/>
                </a:lnTo>
                <a:close/>
              </a:path>
            </a:pathLst>
          </a:custGeom>
          <a:blipFill>
            <a:blip r:embed="rId3"/>
            <a:stretch>
              <a:fillRect l="0" t="0" r="0" b="0"/>
            </a:stretch>
          </a:blipFill>
        </p:spPr>
      </p:sp>
      <p:sp>
        <p:nvSpPr>
          <p:cNvPr name="Freeform 4" id="4"/>
          <p:cNvSpPr/>
          <p:nvPr/>
        </p:nvSpPr>
        <p:spPr>
          <a:xfrm flipH="false" flipV="false" rot="0">
            <a:off x="5577149" y="2499196"/>
            <a:ext cx="6108737" cy="4385760"/>
          </a:xfrm>
          <a:custGeom>
            <a:avLst/>
            <a:gdLst/>
            <a:ahLst/>
            <a:cxnLst/>
            <a:rect r="r" b="b" t="t" l="l"/>
            <a:pathLst>
              <a:path h="4385760" w="6108737">
                <a:moveTo>
                  <a:pt x="0" y="0"/>
                </a:moveTo>
                <a:lnTo>
                  <a:pt x="6108738" y="0"/>
                </a:lnTo>
                <a:lnTo>
                  <a:pt x="6108738" y="4385760"/>
                </a:lnTo>
                <a:lnTo>
                  <a:pt x="0" y="4385760"/>
                </a:lnTo>
                <a:lnTo>
                  <a:pt x="0" y="0"/>
                </a:lnTo>
                <a:close/>
              </a:path>
            </a:pathLst>
          </a:custGeom>
          <a:blipFill>
            <a:blip r:embed="rId4"/>
            <a:stretch>
              <a:fillRect l="0" t="0" r="0" b="0"/>
            </a:stretch>
          </a:blipFill>
        </p:spPr>
      </p:sp>
      <p:sp>
        <p:nvSpPr>
          <p:cNvPr name="TextBox 5" id="5"/>
          <p:cNvSpPr txBox="true"/>
          <p:nvPr/>
        </p:nvSpPr>
        <p:spPr>
          <a:xfrm rot="0">
            <a:off x="4865985" y="1005324"/>
            <a:ext cx="8556030" cy="1171760"/>
          </a:xfrm>
          <a:prstGeom prst="rect">
            <a:avLst/>
          </a:prstGeom>
        </p:spPr>
        <p:txBody>
          <a:bodyPr anchor="t" rtlCol="false" tIns="0" lIns="0" bIns="0" rIns="0">
            <a:spAutoFit/>
          </a:bodyPr>
          <a:lstStyle/>
          <a:p>
            <a:pPr algn="ctr" marL="0" indent="0" lvl="0">
              <a:lnSpc>
                <a:spcPts val="7880"/>
              </a:lnSpc>
              <a:spcBef>
                <a:spcPct val="0"/>
              </a:spcBef>
            </a:pPr>
            <a:r>
              <a:rPr lang="en-US" sz="10944">
                <a:solidFill>
                  <a:srgbClr val="6866E1"/>
                </a:solidFill>
                <a:latin typeface="Computer Says No"/>
              </a:rPr>
              <a:t>DEMO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54456" y="2748801"/>
            <a:ext cx="5784843" cy="4789399"/>
          </a:xfrm>
          <a:custGeom>
            <a:avLst/>
            <a:gdLst/>
            <a:ahLst/>
            <a:cxnLst/>
            <a:rect r="r" b="b" t="t" l="l"/>
            <a:pathLst>
              <a:path h="4789399" w="5784843">
                <a:moveTo>
                  <a:pt x="0" y="0"/>
                </a:moveTo>
                <a:lnTo>
                  <a:pt x="5784843" y="0"/>
                </a:lnTo>
                <a:lnTo>
                  <a:pt x="5784843" y="4789398"/>
                </a:lnTo>
                <a:lnTo>
                  <a:pt x="0" y="4789398"/>
                </a:lnTo>
                <a:lnTo>
                  <a:pt x="0" y="0"/>
                </a:lnTo>
                <a:close/>
              </a:path>
            </a:pathLst>
          </a:custGeom>
          <a:blipFill>
            <a:blip r:embed="rId2"/>
            <a:stretch>
              <a:fillRect l="0" t="0" r="0" b="0"/>
            </a:stretch>
          </a:blipFill>
        </p:spPr>
      </p:sp>
      <p:sp>
        <p:nvSpPr>
          <p:cNvPr name="Freeform 3" id="3"/>
          <p:cNvSpPr/>
          <p:nvPr/>
        </p:nvSpPr>
        <p:spPr>
          <a:xfrm flipH="false" flipV="false" rot="0">
            <a:off x="12049405" y="2768786"/>
            <a:ext cx="5369932" cy="4789399"/>
          </a:xfrm>
          <a:custGeom>
            <a:avLst/>
            <a:gdLst/>
            <a:ahLst/>
            <a:cxnLst/>
            <a:rect r="r" b="b" t="t" l="l"/>
            <a:pathLst>
              <a:path h="4789399" w="5369932">
                <a:moveTo>
                  <a:pt x="0" y="0"/>
                </a:moveTo>
                <a:lnTo>
                  <a:pt x="5369932" y="0"/>
                </a:lnTo>
                <a:lnTo>
                  <a:pt x="5369932" y="4789399"/>
                </a:lnTo>
                <a:lnTo>
                  <a:pt x="0" y="4789399"/>
                </a:lnTo>
                <a:lnTo>
                  <a:pt x="0" y="0"/>
                </a:lnTo>
                <a:close/>
              </a:path>
            </a:pathLst>
          </a:custGeom>
          <a:blipFill>
            <a:blip r:embed="rId3"/>
            <a:stretch>
              <a:fillRect l="0" t="0" r="0" b="0"/>
            </a:stretch>
          </a:blipFill>
        </p:spPr>
      </p:sp>
      <p:sp>
        <p:nvSpPr>
          <p:cNvPr name="Freeform 4" id="4"/>
          <p:cNvSpPr/>
          <p:nvPr/>
        </p:nvSpPr>
        <p:spPr>
          <a:xfrm flipH="false" flipV="false" rot="0">
            <a:off x="6477424" y="2728815"/>
            <a:ext cx="5333152" cy="4829369"/>
          </a:xfrm>
          <a:custGeom>
            <a:avLst/>
            <a:gdLst/>
            <a:ahLst/>
            <a:cxnLst/>
            <a:rect r="r" b="b" t="t" l="l"/>
            <a:pathLst>
              <a:path h="4829369" w="5333152">
                <a:moveTo>
                  <a:pt x="0" y="0"/>
                </a:moveTo>
                <a:lnTo>
                  <a:pt x="5333152" y="0"/>
                </a:lnTo>
                <a:lnTo>
                  <a:pt x="5333152" y="4829370"/>
                </a:lnTo>
                <a:lnTo>
                  <a:pt x="0" y="4829370"/>
                </a:lnTo>
                <a:lnTo>
                  <a:pt x="0" y="0"/>
                </a:lnTo>
                <a:close/>
              </a:path>
            </a:pathLst>
          </a:custGeom>
          <a:blipFill>
            <a:blip r:embed="rId4"/>
            <a:stretch>
              <a:fillRect l="0" t="0" r="0" b="0"/>
            </a:stretch>
          </a:blipFill>
        </p:spPr>
      </p:sp>
      <p:sp>
        <p:nvSpPr>
          <p:cNvPr name="TextBox 5" id="5"/>
          <p:cNvSpPr txBox="true"/>
          <p:nvPr/>
        </p:nvSpPr>
        <p:spPr>
          <a:xfrm rot="0">
            <a:off x="4865985" y="923878"/>
            <a:ext cx="8556030" cy="1171760"/>
          </a:xfrm>
          <a:prstGeom prst="rect">
            <a:avLst/>
          </a:prstGeom>
        </p:spPr>
        <p:txBody>
          <a:bodyPr anchor="t" rtlCol="false" tIns="0" lIns="0" bIns="0" rIns="0">
            <a:spAutoFit/>
          </a:bodyPr>
          <a:lstStyle/>
          <a:p>
            <a:pPr algn="ctr" marL="0" indent="0" lvl="0">
              <a:lnSpc>
                <a:spcPts val="7880"/>
              </a:lnSpc>
              <a:spcBef>
                <a:spcPct val="0"/>
              </a:spcBef>
            </a:pPr>
            <a:r>
              <a:rPr lang="en-US" sz="10944">
                <a:solidFill>
                  <a:srgbClr val="6866E1"/>
                </a:solidFill>
                <a:latin typeface="Computer Says No"/>
              </a:rPr>
              <a:t>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DAF_39_k0MM</dc:identifier>
  <dcterms:modified xsi:type="dcterms:W3CDTF">2011-08-01T06:04:30Z</dcterms:modified>
  <cp:revision>1</cp:revision>
  <dc:title>Blue Futuristic Illustrative Artificial Intelligence Project Presentation</dc:title>
</cp:coreProperties>
</file>